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48" r:id="rId1"/>
  </p:sldMasterIdLst>
  <p:notesMasterIdLst>
    <p:notesMasterId r:id="rId5"/>
  </p:notesMasterIdLst>
  <p:sldIdLst>
    <p:sldId id="265" r:id="rId2"/>
    <p:sldId id="266" r:id="rId3"/>
    <p:sldId id="267" r:id="rId4"/>
  </p:sldIdLst>
  <p:sldSz cx="7562850" cy="9720263"/>
  <p:notesSz cx="6858000" cy="9144000"/>
  <p:embeddedFontLst>
    <p:embeddedFont>
      <p:font typeface="Barlow Condensed" panose="00000506000000000000" pitchFamily="2" charset="0"/>
      <p:regular r:id="rId6"/>
      <p:bold r:id="rId7"/>
      <p:italic r:id="rId8"/>
      <p:boldItalic r:id="rId9"/>
    </p:embeddedFont>
    <p:embeddedFont>
      <p:font typeface="Poppins" panose="00000500000000000000" pitchFamily="2" charset="0"/>
      <p:regular r:id="rId10"/>
      <p:bold r:id="rId11"/>
      <p:italic r:id="rId12"/>
      <p:boldItalic r:id="rId13"/>
    </p:embeddedFont>
    <p:embeddedFont>
      <p:font typeface="Poppins Light" panose="00000400000000000000" pitchFamily="2" charset="0"/>
      <p:regular r:id="rId14"/>
    </p:embeddedFont>
    <p:embeddedFont>
      <p:font typeface="Poppins Light" panose="00000400000000000000" pitchFamily="2" charset="0"/>
      <p:regular r:id="rId14"/>
    </p:embeddedFont>
    <p:embeddedFont>
      <p:font typeface="Poppins Medium" panose="00000600000000000000" pitchFamily="2" charset="0"/>
      <p:regular r:id="rId15"/>
      <p:italic r:id="rId16"/>
    </p:embeddedFont>
  </p:embeddedFontLst>
  <p:defaultTextStyle>
    <a:defPPr>
      <a:defRPr lang="es-ES_trad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61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gie Vanesa Parra Cañola" initials="AVPC" lastIdx="7" clrIdx="0">
    <p:extLst>
      <p:ext uri="{19B8F6BF-5375-455C-9EA6-DF929625EA0E}">
        <p15:presenceInfo xmlns:p15="http://schemas.microsoft.com/office/powerpoint/2012/main" userId="S-1-5-21-37684945-3573556793-4007502950-331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3C79"/>
    <a:srgbClr val="06468C"/>
    <a:srgbClr val="777777"/>
    <a:srgbClr val="808080"/>
    <a:srgbClr val="5F5F5F"/>
    <a:srgbClr val="6767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3" autoAdjust="0"/>
    <p:restoredTop sz="94660"/>
  </p:normalViewPr>
  <p:slideViewPr>
    <p:cSldViewPr snapToObjects="1">
      <p:cViewPr>
        <p:scale>
          <a:sx n="100" d="100"/>
          <a:sy n="100" d="100"/>
        </p:scale>
        <p:origin x="2196" y="-1080"/>
      </p:cViewPr>
      <p:guideLst>
        <p:guide orient="horz" pos="3061"/>
        <p:guide pos="238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font" Target="fonts/font8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font" Target="fonts/font2.fntdata"/><Relationship Id="rId12" Type="http://schemas.openxmlformats.org/officeDocument/2006/relationships/font" Target="fonts/font7.fntdata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font" Target="fonts/font11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font" Target="fonts/font6.fntdata"/><Relationship Id="rId5" Type="http://schemas.openxmlformats.org/officeDocument/2006/relationships/notesMaster" Target="notesMasters/notesMaster1.xml"/><Relationship Id="rId15" Type="http://schemas.openxmlformats.org/officeDocument/2006/relationships/font" Target="fonts/font10.fntdata"/><Relationship Id="rId10" Type="http://schemas.openxmlformats.org/officeDocument/2006/relationships/font" Target="fonts/font5.fntdata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font" Target="fonts/font4.fntdata"/><Relationship Id="rId14" Type="http://schemas.openxmlformats.org/officeDocument/2006/relationships/font" Target="fonts/font9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B82AD4-5847-484A-B079-43799FB62FB9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228850" y="1143000"/>
            <a:ext cx="24003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D39507-F796-44C3-90A3-9868BA84C80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18412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67214" y="3019583"/>
            <a:ext cx="6428423" cy="2083556"/>
          </a:xfrm>
        </p:spPr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34428" y="5508150"/>
            <a:ext cx="5293995" cy="248406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3272E-C257-4A40-A586-8E1BA40AB00D}" type="datetimeFigureOut">
              <a:rPr lang="es-ES_tradnl" smtClean="0"/>
              <a:t>18/03/2026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4483B-B5DC-BC4F-9ED9-2DF4B1EC479C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3272E-C257-4A40-A586-8E1BA40AB00D}" type="datetimeFigureOut">
              <a:rPr lang="es-ES_tradnl" smtClean="0"/>
              <a:t>18/03/2026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4483B-B5DC-BC4F-9ED9-2DF4B1EC479C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4749103" y="551268"/>
            <a:ext cx="1473180" cy="11756567"/>
          </a:xfrm>
        </p:spPr>
        <p:txBody>
          <a:bodyPr vert="eaVert"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326936" y="551268"/>
            <a:ext cx="4296119" cy="11756567"/>
          </a:xfrm>
        </p:spPr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3272E-C257-4A40-A586-8E1BA40AB00D}" type="datetimeFigureOut">
              <a:rPr lang="es-ES_tradnl" smtClean="0"/>
              <a:t>18/03/2026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4483B-B5DC-BC4F-9ED9-2DF4B1EC479C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3272E-C257-4A40-A586-8E1BA40AB00D}" type="datetimeFigureOut">
              <a:rPr lang="es-ES_tradnl" smtClean="0"/>
              <a:t>18/03/2026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4483B-B5DC-BC4F-9ED9-2DF4B1EC479C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97414" y="6246170"/>
            <a:ext cx="6428423" cy="193055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597414" y="4119864"/>
            <a:ext cx="6428423" cy="212630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3272E-C257-4A40-A586-8E1BA40AB00D}" type="datetimeFigureOut">
              <a:rPr lang="es-ES_tradnl" smtClean="0"/>
              <a:t>18/03/2026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4483B-B5DC-BC4F-9ED9-2DF4B1EC479C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326937" y="3215339"/>
            <a:ext cx="2884649" cy="909249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3337633" y="3215339"/>
            <a:ext cx="2884650" cy="909249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3272E-C257-4A40-A586-8E1BA40AB00D}" type="datetimeFigureOut">
              <a:rPr lang="es-ES_tradnl" smtClean="0"/>
              <a:t>18/03/2026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4483B-B5DC-BC4F-9ED9-2DF4B1EC479C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78143" y="389261"/>
            <a:ext cx="6806565" cy="1620044"/>
          </a:xfrm>
        </p:spPr>
        <p:txBody>
          <a:bodyPr/>
          <a:lstStyle>
            <a:lvl1pPr>
              <a:defRPr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378142" y="2175809"/>
            <a:ext cx="3341573" cy="90677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378142" y="3082584"/>
            <a:ext cx="3341573" cy="560040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3841824" y="2175809"/>
            <a:ext cx="3342885" cy="90677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3841824" y="3082584"/>
            <a:ext cx="3342885" cy="560040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3272E-C257-4A40-A586-8E1BA40AB00D}" type="datetimeFigureOut">
              <a:rPr lang="es-ES_tradnl" smtClean="0"/>
              <a:t>18/03/2026</a:t>
            </a:fld>
            <a:endParaRPr lang="es-ES_tradn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4483B-B5DC-BC4F-9ED9-2DF4B1EC479C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3272E-C257-4A40-A586-8E1BA40AB00D}" type="datetimeFigureOut">
              <a:rPr lang="es-ES_tradnl" smtClean="0"/>
              <a:t>18/03/2026</a:t>
            </a:fld>
            <a:endParaRPr lang="es-ES_tradn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4483B-B5DC-BC4F-9ED9-2DF4B1EC479C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3272E-C257-4A40-A586-8E1BA40AB00D}" type="datetimeFigureOut">
              <a:rPr lang="es-ES_tradnl" smtClean="0"/>
              <a:t>18/03/2026</a:t>
            </a:fld>
            <a:endParaRPr lang="es-ES_tradn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4483B-B5DC-BC4F-9ED9-2DF4B1EC479C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78143" y="387011"/>
            <a:ext cx="2488125" cy="16470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956864" y="387012"/>
            <a:ext cx="4227844" cy="82959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378143" y="2034057"/>
            <a:ext cx="2488125" cy="664893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3272E-C257-4A40-A586-8E1BA40AB00D}" type="datetimeFigureOut">
              <a:rPr lang="es-ES_tradnl" smtClean="0"/>
              <a:t>18/03/2026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4483B-B5DC-BC4F-9ED9-2DF4B1EC479C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82372" y="6804184"/>
            <a:ext cx="4537710" cy="80327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482372" y="868523"/>
            <a:ext cx="4537710" cy="583215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482372" y="7607457"/>
            <a:ext cx="4537710" cy="11407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3272E-C257-4A40-A586-8E1BA40AB00D}" type="datetimeFigureOut">
              <a:rPr lang="es-ES_tradnl" smtClean="0"/>
              <a:t>18/03/2026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4483B-B5DC-BC4F-9ED9-2DF4B1EC479C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378143" y="389261"/>
            <a:ext cx="6806565" cy="16200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378143" y="2268062"/>
            <a:ext cx="6806565" cy="64149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378143" y="9009244"/>
            <a:ext cx="1764665" cy="5175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13272E-C257-4A40-A586-8E1BA40AB00D}" type="datetimeFigureOut">
              <a:rPr lang="es-ES_tradnl" smtClean="0"/>
              <a:t>18/03/2026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2583975" y="9009244"/>
            <a:ext cx="2394902" cy="5175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5420042" y="9009244"/>
            <a:ext cx="1764665" cy="5175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34483B-B5DC-BC4F-9ED9-2DF4B1EC479C}" type="slidenum">
              <a:rPr lang="es-ES_tradnl" smtClean="0"/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DFF7941C-29E2-A514-66BB-480E6E23D9AF}"/>
              </a:ext>
            </a:extLst>
          </p:cNvPr>
          <p:cNvSpPr txBox="1"/>
          <p:nvPr/>
        </p:nvSpPr>
        <p:spPr>
          <a:xfrm>
            <a:off x="109017" y="685617"/>
            <a:ext cx="5154865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300" b="1" dirty="0">
                <a:solidFill>
                  <a:srgbClr val="053C79"/>
                </a:solidFill>
                <a:latin typeface="Poppins" panose="02000000000000000000" pitchFamily="2" charset="0"/>
                <a:cs typeface="Poppins" panose="02000000000000000000" pitchFamily="2" charset="0"/>
              </a:rPr>
              <a:t>PAPEL GRADO MÉDICO PLANO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AF5CF976-7FA8-1385-C51B-4A684201F8C3}"/>
              </a:ext>
            </a:extLst>
          </p:cNvPr>
          <p:cNvSpPr txBox="1"/>
          <p:nvPr/>
        </p:nvSpPr>
        <p:spPr>
          <a:xfrm>
            <a:off x="317476" y="1725597"/>
            <a:ext cx="6272261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300" dirty="0">
                <a:solidFill>
                  <a:srgbClr val="06468C"/>
                </a:solidFill>
                <a:latin typeface="Poppins Medium" panose="02000000000000000000" pitchFamily="2" charset="0"/>
                <a:cs typeface="Poppins Medium" panose="02000000000000000000" pitchFamily="2" charset="0"/>
              </a:rPr>
              <a:t>Importador: </a:t>
            </a:r>
            <a:r>
              <a:rPr lang="es-CO" sz="1300" dirty="0">
                <a:latin typeface="Poppins Light" panose="02000000000000000000" pitchFamily="2" charset="0"/>
                <a:cs typeface="Poppins Light" panose="02000000000000000000" pitchFamily="2" charset="0"/>
              </a:rPr>
              <a:t>DinMed S.A.S</a:t>
            </a:r>
          </a:p>
          <a:p>
            <a:r>
              <a:rPr lang="es-CO" sz="1300" dirty="0">
                <a:solidFill>
                  <a:srgbClr val="06468C"/>
                </a:solidFill>
                <a:latin typeface="Poppins Medium" panose="02000000000000000000" pitchFamily="2" charset="0"/>
                <a:cs typeface="Poppins Medium" panose="02000000000000000000" pitchFamily="2" charset="0"/>
              </a:rPr>
              <a:t>Fabricante: </a:t>
            </a:r>
            <a:r>
              <a:rPr lang="es-CO" sz="1300" dirty="0" err="1">
                <a:latin typeface="Poppins Light" panose="02000000000000000000" pitchFamily="2" charset="0"/>
                <a:cs typeface="Poppins Light" panose="02000000000000000000" pitchFamily="2" charset="0"/>
              </a:rPr>
              <a:t>Yipak</a:t>
            </a:r>
            <a:endParaRPr lang="es-CO" sz="1300" dirty="0">
              <a:latin typeface="Poppins Light" panose="02000000000000000000" pitchFamily="2" charset="0"/>
              <a:cs typeface="Poppins Light" panose="02000000000000000000" pitchFamily="2" charset="0"/>
            </a:endParaRPr>
          </a:p>
          <a:p>
            <a:r>
              <a:rPr lang="es-CO" sz="1300" dirty="0">
                <a:solidFill>
                  <a:srgbClr val="06468C"/>
                </a:solidFill>
                <a:latin typeface="Poppins Medium" panose="02000000000000000000" pitchFamily="2" charset="0"/>
                <a:cs typeface="Poppins Medium" panose="02000000000000000000" pitchFamily="2" charset="0"/>
              </a:rPr>
              <a:t>Registro Sanitario: </a:t>
            </a:r>
            <a:r>
              <a:rPr lang="es-CO" sz="1300" dirty="0">
                <a:latin typeface="Poppins Light" panose="02000000000000000000" pitchFamily="2" charset="0"/>
                <a:cs typeface="Poppins Light" panose="02000000000000000000" pitchFamily="2" charset="0"/>
              </a:rPr>
              <a:t>2025DM-0031046</a:t>
            </a:r>
          </a:p>
          <a:p>
            <a:r>
              <a:rPr lang="es-CO" sz="1300" dirty="0">
                <a:solidFill>
                  <a:srgbClr val="06468C"/>
                </a:solidFill>
                <a:latin typeface="Poppins Medium" panose="02000000000000000000" pitchFamily="2" charset="0"/>
                <a:cs typeface="Poppins Medium" panose="02000000000000000000" pitchFamily="2" charset="0"/>
              </a:rPr>
              <a:t>Fecha de vencimiento del registro sanitario: </a:t>
            </a:r>
            <a:r>
              <a:rPr lang="es-CO" sz="1300" dirty="0">
                <a:latin typeface="Poppins Light" panose="02000000000000000000" pitchFamily="2" charset="0"/>
                <a:cs typeface="Poppins Light" panose="02000000000000000000" pitchFamily="2" charset="0"/>
              </a:rPr>
              <a:t>05/08/2035</a:t>
            </a:r>
          </a:p>
          <a:p>
            <a:r>
              <a:rPr lang="es-CO" sz="1300" dirty="0">
                <a:solidFill>
                  <a:srgbClr val="06468C"/>
                </a:solidFill>
                <a:latin typeface="Poppins Medium" panose="02000000000000000000" pitchFamily="2" charset="0"/>
                <a:cs typeface="Poppins Medium" panose="02000000000000000000" pitchFamily="2" charset="0"/>
              </a:rPr>
              <a:t>Clasificación de riesgo: </a:t>
            </a:r>
            <a:r>
              <a:rPr lang="es-CO" sz="1300" dirty="0">
                <a:latin typeface="Poppins Light" panose="02000000000000000000" pitchFamily="2" charset="0"/>
                <a:cs typeface="Poppins Light" panose="02000000000000000000" pitchFamily="2" charset="0"/>
              </a:rPr>
              <a:t>I</a:t>
            </a:r>
          </a:p>
          <a:p>
            <a:r>
              <a:rPr lang="es-CO" sz="1300" dirty="0">
                <a:solidFill>
                  <a:srgbClr val="06468C"/>
                </a:solidFill>
                <a:latin typeface="Poppins Medium" panose="02000000000000000000" pitchFamily="2" charset="0"/>
                <a:cs typeface="Poppins Medium" panose="02000000000000000000" pitchFamily="2" charset="0"/>
              </a:rPr>
              <a:t>Vida útil: </a:t>
            </a:r>
            <a:r>
              <a:rPr lang="es-CO" sz="1300" dirty="0">
                <a:latin typeface="Poppins Light" panose="02000000000000000000" pitchFamily="2" charset="0"/>
                <a:cs typeface="Poppins Light" panose="02000000000000000000" pitchFamily="2" charset="0"/>
              </a:rPr>
              <a:t>5 años</a:t>
            </a:r>
          </a:p>
          <a:p>
            <a:r>
              <a:rPr lang="es-CO" sz="1300" dirty="0">
                <a:solidFill>
                  <a:srgbClr val="06468C"/>
                </a:solidFill>
                <a:latin typeface="Poppins Medium" panose="02000000000000000000" pitchFamily="2" charset="0"/>
                <a:cs typeface="Poppins Medium" panose="02000000000000000000" pitchFamily="2" charset="0"/>
              </a:rPr>
              <a:t>Material: </a:t>
            </a:r>
            <a:r>
              <a:rPr lang="es-CO" sz="1300" dirty="0">
                <a:latin typeface="Poppins Light" panose="02000000000000000000" pitchFamily="2" charset="0"/>
                <a:cs typeface="Poppins Light" panose="02000000000000000000" pitchFamily="2" charset="0"/>
              </a:rPr>
              <a:t>Papel grado médico y polímero</a:t>
            </a:r>
          </a:p>
          <a:p>
            <a:r>
              <a:rPr lang="es-CO" sz="1300" dirty="0">
                <a:solidFill>
                  <a:srgbClr val="06468C"/>
                </a:solidFill>
                <a:latin typeface="Poppins Medium" panose="02000000000000000000" pitchFamily="2" charset="0"/>
                <a:cs typeface="Poppins Medium" panose="02000000000000000000" pitchFamily="2" charset="0"/>
              </a:rPr>
              <a:t>Presentación: </a:t>
            </a:r>
            <a:r>
              <a:rPr lang="es-CO" sz="1300" dirty="0">
                <a:latin typeface="Poppins Light" panose="02000000000000000000" pitchFamily="2" charset="0"/>
                <a:cs typeface="Poppins Light" panose="02000000000000000000" pitchFamily="2" charset="0"/>
              </a:rPr>
              <a:t>Rollo X 200 metros</a:t>
            </a:r>
          </a:p>
          <a:p>
            <a:r>
              <a:rPr lang="es-CO" sz="1300" dirty="0">
                <a:solidFill>
                  <a:srgbClr val="06468C"/>
                </a:solidFill>
                <a:latin typeface="Poppins Medium" panose="02000000000000000000" pitchFamily="2" charset="0"/>
                <a:cs typeface="Poppins Medium" panose="02000000000000000000" pitchFamily="2" charset="0"/>
              </a:rPr>
              <a:t>Normas internacionales: </a:t>
            </a:r>
            <a:r>
              <a:rPr lang="es-CO" sz="1300" dirty="0">
                <a:latin typeface="Poppins Light" panose="02000000000000000000" pitchFamily="2" charset="0"/>
                <a:cs typeface="Poppins Light" panose="02000000000000000000" pitchFamily="2" charset="0"/>
              </a:rPr>
              <a:t>ISO 11607-1 / EN 868-2, 3, 5 / ISO 11140-1 / ISO 9001 / ISO 13485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99195B8-3DF0-5E99-1D24-F12FCEAB67FE}"/>
              </a:ext>
            </a:extLst>
          </p:cNvPr>
          <p:cNvSpPr txBox="1"/>
          <p:nvPr/>
        </p:nvSpPr>
        <p:spPr>
          <a:xfrm>
            <a:off x="326637" y="4140051"/>
            <a:ext cx="6768752" cy="450892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2700" algn="just">
              <a:lnSpc>
                <a:spcPct val="100000"/>
              </a:lnSpc>
            </a:pPr>
            <a:r>
              <a:rPr lang="es-CO" sz="1400" dirty="0">
                <a:solidFill>
                  <a:srgbClr val="06468C"/>
                </a:solidFill>
                <a:latin typeface="Poppins Medium" panose="02000000000000000000" pitchFamily="2" charset="0"/>
                <a:cs typeface="Poppins Medium" panose="02000000000000000000" pitchFamily="2" charset="0"/>
              </a:rPr>
              <a:t>Características:</a:t>
            </a:r>
            <a:endParaRPr lang="es-ES" sz="1400" spc="-10" dirty="0">
              <a:latin typeface="Poppins Medium" panose="02000000000000000000" pitchFamily="2" charset="0"/>
              <a:cs typeface="Poppins Medium" panose="02000000000000000000" pitchFamily="2" charset="0"/>
            </a:endParaRPr>
          </a:p>
          <a:p>
            <a:pPr marL="12700" algn="just">
              <a:lnSpc>
                <a:spcPct val="100000"/>
              </a:lnSpc>
            </a:pPr>
            <a:r>
              <a:rPr lang="es-ES" sz="1300" spc="-10" dirty="0">
                <a:latin typeface="Poppins Light" panose="02000000000000000000" pitchFamily="2" charset="0"/>
                <a:cs typeface="Poppins Light" panose="02000000000000000000" pitchFamily="2" charset="0"/>
              </a:rPr>
              <a:t>El rollo plano de papel grado médico para esterilización con termosellado es una solución versátil y confiable para el empaque de dispositivos médicos, diseñada para su uso en procesos de esterilización por vapor, óxido de etileno y formaldehído.</a:t>
            </a:r>
          </a:p>
          <a:p>
            <a:pPr marL="12700" algn="just">
              <a:lnSpc>
                <a:spcPct val="100000"/>
              </a:lnSpc>
            </a:pPr>
            <a:r>
              <a:rPr lang="es-ES" sz="1300" spc="-10" dirty="0">
                <a:latin typeface="Poppins Light" panose="02000000000000000000" pitchFamily="2" charset="0"/>
                <a:cs typeface="Poppins Light" panose="02000000000000000000" pitchFamily="2" charset="0"/>
              </a:rPr>
              <a:t>Fabricado con papel grado médico y film plástico transparente, este sistema permite una adecuada penetración del agente esterilizante y garantiza una barrera efectiva contra microorganismos, protegiendo los dispositivos desde el proceso de esterilización hasta su uso final.</a:t>
            </a:r>
          </a:p>
          <a:p>
            <a:pPr marL="12700" algn="just">
              <a:lnSpc>
                <a:spcPct val="100000"/>
              </a:lnSpc>
            </a:pPr>
            <a:r>
              <a:rPr lang="es-ES" sz="1300" spc="-10" dirty="0">
                <a:latin typeface="Poppins Light" panose="02000000000000000000" pitchFamily="2" charset="0"/>
                <a:cs typeface="Poppins Light" panose="02000000000000000000" pitchFamily="2" charset="0"/>
              </a:rPr>
              <a:t>Su diseño asegura un desempeño óptimo en entornos clínicos, contribuyendo al mantenimiento de la esterilidad y facilitando una manipulación segura del material.</a:t>
            </a:r>
          </a:p>
          <a:p>
            <a:pPr marL="298450" indent="-28575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s-ES" sz="1300" dirty="0">
                <a:latin typeface="Poppins Light" panose="02000000000000000000" pitchFamily="2" charset="0"/>
                <a:cs typeface="Poppins Light" panose="02000000000000000000" pitchFamily="2" charset="0"/>
              </a:rPr>
              <a:t>Alta barrera microbiana, que asegura la protección del contenido estéril.</a:t>
            </a:r>
          </a:p>
          <a:p>
            <a:pPr marL="298450" indent="-28575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s-ES" sz="1300" dirty="0">
                <a:latin typeface="Poppins Light" panose="02000000000000000000" pitchFamily="2" charset="0"/>
                <a:cs typeface="Poppins Light" panose="02000000000000000000" pitchFamily="2" charset="0"/>
              </a:rPr>
              <a:t>Excelente resistencia mecánica, disminuyendo el riesgo de roturas o desgarros durante su uso.</a:t>
            </a:r>
          </a:p>
          <a:p>
            <a:pPr marL="298450" indent="-28575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s-ES" sz="1300" dirty="0">
                <a:latin typeface="Poppins Light" panose="02000000000000000000" pitchFamily="2" charset="0"/>
                <a:cs typeface="Poppins Light" panose="02000000000000000000" pitchFamily="2" charset="0"/>
              </a:rPr>
              <a:t>Óptima capacidad de termosellado, logrando sellos uniformes, seguros y confiables.</a:t>
            </a:r>
          </a:p>
          <a:p>
            <a:pPr marL="298450" indent="-28575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s-ES" sz="1300" dirty="0">
                <a:latin typeface="Poppins Light" panose="02000000000000000000" pitchFamily="2" charset="0"/>
                <a:cs typeface="Poppins Light" panose="02000000000000000000" pitchFamily="2" charset="0"/>
              </a:rPr>
              <a:t>Compatibilidad con múltiples métodos de esterilización (vapor, oxido de etileno y formaldehído).</a:t>
            </a:r>
          </a:p>
          <a:p>
            <a:pPr marL="298450" indent="-28575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s-ES" sz="1300" dirty="0">
                <a:latin typeface="Poppins Light" panose="02000000000000000000" pitchFamily="2" charset="0"/>
                <a:cs typeface="Poppins Light" panose="02000000000000000000" pitchFamily="2" charset="0"/>
              </a:rPr>
              <a:t>Material químicamente estable, que no reacciona con los agentes esterilizantes.</a:t>
            </a:r>
          </a:p>
          <a:p>
            <a:pPr marL="298450" indent="-28575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s-ES" sz="1300" dirty="0">
                <a:latin typeface="Poppins Light" panose="02000000000000000000" pitchFamily="2" charset="0"/>
                <a:cs typeface="Poppins Light" panose="02000000000000000000" pitchFamily="2" charset="0"/>
              </a:rPr>
              <a:t>Permite un almacenamiento aséptico seguro bajo condiciones controladas.</a:t>
            </a:r>
          </a:p>
        </p:txBody>
      </p:sp>
    </p:spTree>
    <p:extLst>
      <p:ext uri="{BB962C8B-B14F-4D97-AF65-F5344CB8AC3E}">
        <p14:creationId xmlns:p14="http://schemas.microsoft.com/office/powerpoint/2010/main" val="40639549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9AC97076-9F5F-CCFF-5039-0FB71E86E3B0}"/>
              </a:ext>
            </a:extLst>
          </p:cNvPr>
          <p:cNvSpPr txBox="1"/>
          <p:nvPr/>
        </p:nvSpPr>
        <p:spPr>
          <a:xfrm>
            <a:off x="397049" y="7363058"/>
            <a:ext cx="6768752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300" dirty="0">
                <a:solidFill>
                  <a:srgbClr val="06468C"/>
                </a:solidFill>
                <a:latin typeface="Poppins Medium" panose="02000000000000000000" pitchFamily="2" charset="0"/>
                <a:cs typeface="Poppins Medium" panose="02000000000000000000" pitchFamily="2" charset="0"/>
              </a:rPr>
              <a:t>Propiedades:</a:t>
            </a:r>
          </a:p>
          <a:p>
            <a:pPr marL="342900" indent="-342900">
              <a:buAutoNum type="arabicPeriod"/>
            </a:pPr>
            <a:r>
              <a:rPr lang="es-CO" sz="1300" dirty="0">
                <a:solidFill>
                  <a:srgbClr val="06468C"/>
                </a:solidFill>
                <a:latin typeface="Poppins Light" panose="02000000000000000000" pitchFamily="2" charset="0"/>
                <a:cs typeface="Poppins Light" panose="02000000000000000000" pitchFamily="2" charset="0"/>
              </a:rPr>
              <a:t>Material: </a:t>
            </a:r>
            <a:r>
              <a:rPr lang="es-CO" sz="1300" dirty="0">
                <a:latin typeface="Poppins Light" panose="02000000000000000000" pitchFamily="2" charset="0"/>
                <a:cs typeface="Poppins Light" panose="02000000000000000000" pitchFamily="2" charset="0"/>
              </a:rPr>
              <a:t>Papel grado médico / film plástico. </a:t>
            </a:r>
          </a:p>
          <a:p>
            <a:pPr marL="342900" indent="-342900">
              <a:buAutoNum type="arabicPeriod"/>
            </a:pPr>
            <a:r>
              <a:rPr lang="es-CO" sz="1300" dirty="0">
                <a:solidFill>
                  <a:srgbClr val="06468C"/>
                </a:solidFill>
                <a:latin typeface="Poppins Light" panose="02000000000000000000" pitchFamily="2" charset="0"/>
                <a:cs typeface="Poppins Light" panose="02000000000000000000" pitchFamily="2" charset="0"/>
              </a:rPr>
              <a:t>Gramaje: </a:t>
            </a:r>
            <a:r>
              <a:rPr lang="es-CO" sz="1300" dirty="0">
                <a:solidFill>
                  <a:schemeClr val="tx1"/>
                </a:solidFill>
                <a:latin typeface="Poppins Light" panose="02000000000000000000" pitchFamily="2" charset="0"/>
                <a:cs typeface="Poppins Light" panose="02000000000000000000" pitchFamily="2" charset="0"/>
              </a:rPr>
              <a:t>60 g/m².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2F5AB929-8B76-8DF3-EFCB-3BE46D13DA24}"/>
              </a:ext>
            </a:extLst>
          </p:cNvPr>
          <p:cNvSpPr txBox="1"/>
          <p:nvPr/>
        </p:nvSpPr>
        <p:spPr>
          <a:xfrm>
            <a:off x="109017" y="685617"/>
            <a:ext cx="5154865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300" b="1" dirty="0">
                <a:solidFill>
                  <a:srgbClr val="053C79"/>
                </a:solidFill>
                <a:latin typeface="Poppins" panose="02000000000000000000" pitchFamily="2" charset="0"/>
                <a:cs typeface="Poppins" panose="02000000000000000000" pitchFamily="2" charset="0"/>
              </a:rPr>
              <a:t>PAPEL GRADO MÉDICO PLANO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CE6CA083-CC4C-47B1-BA6D-F7DC161CB8D4}"/>
              </a:ext>
            </a:extLst>
          </p:cNvPr>
          <p:cNvSpPr txBox="1"/>
          <p:nvPr/>
        </p:nvSpPr>
        <p:spPr>
          <a:xfrm>
            <a:off x="365067" y="1699969"/>
            <a:ext cx="6768752" cy="17697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1300" dirty="0">
                <a:solidFill>
                  <a:srgbClr val="06468C"/>
                </a:solidFill>
                <a:latin typeface="Poppins Medium" panose="02000000000000000000" pitchFamily="2" charset="0"/>
                <a:cs typeface="Poppins Medium" panose="02000000000000000000" pitchFamily="2" charset="0"/>
              </a:rPr>
              <a:t>Viraje del indicador: </a:t>
            </a:r>
            <a:r>
              <a:rPr lang="es-CO" sz="1300" dirty="0">
                <a:latin typeface="Poppins Light" panose="02000000000000000000" pitchFamily="2" charset="0"/>
                <a:cs typeface="Poppins Light" panose="02000000000000000000" pitchFamily="2" charset="0"/>
              </a:rPr>
              <a:t>El cambio de color en el indicador químico tipo 1, señala que este fue expuesto al proceso de esterilización, sin embargo, no mide parámetros específicos del ciclo de esterilización. </a:t>
            </a:r>
          </a:p>
          <a:p>
            <a:endParaRPr lang="es-CO" sz="1300" dirty="0">
              <a:solidFill>
                <a:srgbClr val="06468C"/>
              </a:solidFill>
              <a:latin typeface="Poppins Medium" panose="02000000000000000000" pitchFamily="2" charset="0"/>
              <a:cs typeface="Poppins Medium" panose="02000000000000000000" pitchFamily="2" charset="0"/>
            </a:endParaRPr>
          </a:p>
          <a:p>
            <a:r>
              <a:rPr lang="es-CO" sz="1300" dirty="0">
                <a:solidFill>
                  <a:srgbClr val="06468C"/>
                </a:solidFill>
                <a:latin typeface="Poppins Medium" panose="02000000000000000000" pitchFamily="2" charset="0"/>
                <a:cs typeface="Poppins Medium" panose="02000000000000000000" pitchFamily="2" charset="0"/>
              </a:rPr>
              <a:t>Vapor</a:t>
            </a:r>
            <a:r>
              <a:rPr lang="es-ES" sz="1300" dirty="0">
                <a:solidFill>
                  <a:srgbClr val="06468C"/>
                </a:solidFill>
                <a:latin typeface="Poppins Medium" panose="02000000000000000000" pitchFamily="2" charset="0"/>
                <a:cs typeface="Poppins Medium" panose="02000000000000000000" pitchFamily="2" charset="0"/>
              </a:rPr>
              <a:t>: </a:t>
            </a:r>
            <a:r>
              <a:rPr lang="es-ES" sz="1300" dirty="0">
                <a:latin typeface="Poppins Light" panose="02000000000000000000" pitchFamily="2" charset="0"/>
                <a:cs typeface="Poppins Light" panose="02000000000000000000" pitchFamily="2" charset="0"/>
              </a:rPr>
              <a:t>Azul </a:t>
            </a:r>
            <a:r>
              <a:rPr lang="es-ES" sz="1300" dirty="0">
                <a:latin typeface="Poppins Light" panose="02000000000000000000" pitchFamily="2" charset="0"/>
                <a:cs typeface="Poppins Light" panose="02000000000000000000" pitchFamily="2" charset="0"/>
                <a:sym typeface="Wingdings" panose="05000000000000000000" pitchFamily="2" charset="2"/>
              </a:rPr>
              <a:t> </a:t>
            </a:r>
            <a:r>
              <a:rPr lang="es-ES" sz="1300" dirty="0">
                <a:latin typeface="Poppins Light" panose="02000000000000000000" pitchFamily="2" charset="0"/>
                <a:cs typeface="Poppins Light" panose="02000000000000000000" pitchFamily="2" charset="0"/>
              </a:rPr>
              <a:t>Negro</a:t>
            </a:r>
            <a:r>
              <a:rPr lang="es-CO" sz="1300" dirty="0">
                <a:latin typeface="Poppins Light" panose="02000000000000000000" pitchFamily="2" charset="0"/>
                <a:cs typeface="Poppins Light" panose="02000000000000000000" pitchFamily="2" charset="0"/>
              </a:rPr>
              <a:t>                              </a:t>
            </a:r>
          </a:p>
          <a:p>
            <a:r>
              <a:rPr lang="es-CO" sz="1300" dirty="0">
                <a:solidFill>
                  <a:srgbClr val="06468C"/>
                </a:solidFill>
                <a:latin typeface="Poppins Medium" panose="02000000000000000000" pitchFamily="2" charset="0"/>
                <a:cs typeface="Poppins Medium" panose="02000000000000000000" pitchFamily="2" charset="0"/>
              </a:rPr>
              <a:t>Óxido de etileno</a:t>
            </a:r>
            <a:r>
              <a:rPr lang="es-ES" sz="1300" dirty="0">
                <a:solidFill>
                  <a:srgbClr val="06468C"/>
                </a:solidFill>
                <a:latin typeface="Poppins Medium" panose="02000000000000000000" pitchFamily="2" charset="0"/>
                <a:cs typeface="Poppins Medium" panose="02000000000000000000" pitchFamily="2" charset="0"/>
              </a:rPr>
              <a:t>: </a:t>
            </a:r>
            <a:r>
              <a:rPr lang="es-ES" sz="1300" dirty="0">
                <a:latin typeface="Poppins Light" panose="02000000000000000000" pitchFamily="2" charset="0"/>
                <a:cs typeface="Poppins Light" panose="02000000000000000000" pitchFamily="2" charset="0"/>
              </a:rPr>
              <a:t>Rosado </a:t>
            </a:r>
            <a:r>
              <a:rPr lang="es-ES" sz="1300" dirty="0">
                <a:latin typeface="Poppins Light" panose="02000000000000000000" pitchFamily="2" charset="0"/>
                <a:cs typeface="Poppins Light" panose="02000000000000000000" pitchFamily="2" charset="0"/>
                <a:sym typeface="Wingdings" panose="05000000000000000000" pitchFamily="2" charset="2"/>
              </a:rPr>
              <a:t></a:t>
            </a:r>
            <a:r>
              <a:rPr lang="es-ES" sz="1300" dirty="0">
                <a:latin typeface="Poppins Light" panose="02000000000000000000" pitchFamily="2" charset="0"/>
                <a:cs typeface="Poppins Light" panose="02000000000000000000" pitchFamily="2" charset="0"/>
              </a:rPr>
              <a:t> Amarillo</a:t>
            </a:r>
            <a:endParaRPr lang="es-CO" sz="1300" dirty="0">
              <a:latin typeface="Poppins Light" panose="02000000000000000000" pitchFamily="2" charset="0"/>
              <a:cs typeface="Poppins Light" panose="02000000000000000000" pitchFamily="2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300" b="0" i="0" u="none" strike="noStrike" kern="1200" cap="none" spc="0" normalizeH="0" baseline="0" noProof="0" dirty="0">
                <a:ln>
                  <a:noFill/>
                </a:ln>
                <a:solidFill>
                  <a:srgbClr val="06468C"/>
                </a:solidFill>
                <a:effectLst/>
                <a:uLnTx/>
                <a:uFillTx/>
                <a:latin typeface="Poppins Medium" panose="02000000000000000000" pitchFamily="2" charset="0"/>
                <a:ea typeface="+mn-ea"/>
                <a:cs typeface="Poppins Medium" panose="02000000000000000000" pitchFamily="2" charset="0"/>
              </a:rPr>
              <a:t>Formaldehído</a:t>
            </a:r>
            <a:r>
              <a:rPr kumimoji="0" lang="es-ES" sz="1300" b="0" i="0" u="none" strike="noStrike" kern="1200" cap="none" spc="0" normalizeH="0" baseline="0" noProof="0" dirty="0">
                <a:ln>
                  <a:noFill/>
                </a:ln>
                <a:solidFill>
                  <a:srgbClr val="06468C"/>
                </a:solidFill>
                <a:effectLst/>
                <a:uLnTx/>
                <a:uFillTx/>
                <a:latin typeface="Poppins Medium" panose="02000000000000000000" pitchFamily="2" charset="0"/>
                <a:ea typeface="+mn-ea"/>
                <a:cs typeface="Poppins Medium" panose="02000000000000000000" pitchFamily="2" charset="0"/>
              </a:rPr>
              <a:t>: </a:t>
            </a:r>
            <a:r>
              <a:rPr lang="es-ES" sz="1300" dirty="0">
                <a:solidFill>
                  <a:prstClr val="black"/>
                </a:solidFill>
                <a:latin typeface="Poppins Light" panose="02000000000000000000" pitchFamily="2" charset="0"/>
                <a:cs typeface="Poppins Light" panose="02000000000000000000" pitchFamily="2" charset="0"/>
              </a:rPr>
              <a:t>Rojo</a:t>
            </a:r>
            <a:r>
              <a:rPr kumimoji="0" lang="es-E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oppins Light" panose="02000000000000000000" pitchFamily="2" charset="0"/>
                <a:ea typeface="+mn-ea"/>
                <a:cs typeface="Poppins Light" panose="02000000000000000000" pitchFamily="2" charset="0"/>
                <a:sym typeface="Wingdings" panose="05000000000000000000" pitchFamily="2" charset="2"/>
              </a:rPr>
              <a:t></a:t>
            </a:r>
            <a:r>
              <a:rPr kumimoji="0" lang="es-E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oppins Light" panose="02000000000000000000" pitchFamily="2" charset="0"/>
                <a:ea typeface="+mn-ea"/>
                <a:cs typeface="Poppins Light" panose="02000000000000000000" pitchFamily="2" charset="0"/>
              </a:rPr>
              <a:t> Verde</a:t>
            </a:r>
            <a:endParaRPr kumimoji="0" lang="es-CO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oppins Light" panose="02000000000000000000" pitchFamily="2" charset="0"/>
              <a:ea typeface="+mn-ea"/>
              <a:cs typeface="Poppins Light" panose="02000000000000000000" pitchFamily="2" charset="0"/>
            </a:endParaRPr>
          </a:p>
          <a:p>
            <a:endParaRPr lang="es-CO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6456CCE3-10EE-2D7E-C6FD-C9049E45F8FA}"/>
              </a:ext>
            </a:extLst>
          </p:cNvPr>
          <p:cNvSpPr txBox="1"/>
          <p:nvPr/>
        </p:nvSpPr>
        <p:spPr>
          <a:xfrm>
            <a:off x="365067" y="3469684"/>
            <a:ext cx="6768752" cy="3893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300" dirty="0">
                <a:solidFill>
                  <a:srgbClr val="06468C"/>
                </a:solidFill>
                <a:latin typeface="Poppins Medium" panose="02000000000000000000" pitchFamily="2" charset="0"/>
                <a:cs typeface="Poppins Medium" panose="02000000000000000000" pitchFamily="2" charset="0"/>
              </a:rPr>
              <a:t>Modo de uso:</a:t>
            </a:r>
          </a:p>
          <a:p>
            <a:r>
              <a:rPr lang="es-CO" sz="1300" dirty="0">
                <a:solidFill>
                  <a:srgbClr val="06468C"/>
                </a:solidFill>
                <a:latin typeface="Poppins Light" panose="02000000000000000000" pitchFamily="2" charset="0"/>
                <a:cs typeface="Poppins Light" panose="02000000000000000000" pitchFamily="2" charset="0"/>
              </a:rPr>
              <a:t>1. Preparación:</a:t>
            </a:r>
          </a:p>
          <a:p>
            <a:r>
              <a:rPr lang="es-CO" sz="1300" dirty="0">
                <a:latin typeface="Poppins Light" panose="02000000000000000000" pitchFamily="2" charset="0"/>
                <a:cs typeface="Poppins Light" panose="02000000000000000000" pitchFamily="2" charset="0"/>
              </a:rPr>
              <a:t>- Limpiar, </a:t>
            </a:r>
            <a:r>
              <a:rPr lang="es-ES" sz="1300" dirty="0">
                <a:latin typeface="Poppins Light" panose="02000000000000000000" pitchFamily="2" charset="0"/>
                <a:cs typeface="Poppins Light" panose="02000000000000000000" pitchFamily="2" charset="0"/>
              </a:rPr>
              <a:t>desinfectar y secar completamente los dispositivos.</a:t>
            </a:r>
          </a:p>
          <a:p>
            <a:r>
              <a:rPr lang="es-ES" sz="1300" dirty="0">
                <a:latin typeface="Poppins Light" panose="02000000000000000000" pitchFamily="2" charset="0"/>
                <a:cs typeface="Poppins Light" panose="02000000000000000000" pitchFamily="2" charset="0"/>
              </a:rPr>
              <a:t>- Seleccione el tamaño adecuado de papel para el dispositivo a empacar, evite la tensión.</a:t>
            </a:r>
          </a:p>
          <a:p>
            <a:r>
              <a:rPr lang="es-ES" sz="1300" dirty="0">
                <a:latin typeface="Poppins Light" panose="02000000000000000000" pitchFamily="2" charset="0"/>
                <a:cs typeface="Poppins Light" panose="02000000000000000000" pitchFamily="2" charset="0"/>
              </a:rPr>
              <a:t>- El margen recomendado para cortar el papel es de 2.5 – 3 cm para sellado.</a:t>
            </a:r>
          </a:p>
          <a:p>
            <a:r>
              <a:rPr lang="es-ES" sz="1300" dirty="0">
                <a:latin typeface="Poppins Light" panose="02000000000000000000" pitchFamily="2" charset="0"/>
                <a:cs typeface="Poppins Light" panose="02000000000000000000" pitchFamily="2" charset="0"/>
              </a:rPr>
              <a:t>- Realizar inspección para garantizar el correcto empaque e integridad del papel.</a:t>
            </a:r>
            <a:endParaRPr lang="es-CO" sz="1300" dirty="0">
              <a:latin typeface="Poppins Light" panose="02000000000000000000" pitchFamily="2" charset="0"/>
              <a:cs typeface="Poppins Light" panose="02000000000000000000" pitchFamily="2" charset="0"/>
            </a:endParaRPr>
          </a:p>
          <a:p>
            <a:r>
              <a:rPr lang="es-CO" sz="1300" dirty="0">
                <a:solidFill>
                  <a:srgbClr val="06468C"/>
                </a:solidFill>
                <a:latin typeface="Poppins Light" panose="02000000000000000000" pitchFamily="2" charset="0"/>
                <a:cs typeface="Poppins Light" panose="02000000000000000000" pitchFamily="2" charset="0"/>
              </a:rPr>
              <a:t>2. Carga del material:</a:t>
            </a:r>
          </a:p>
          <a:p>
            <a:r>
              <a:rPr lang="es-CO" sz="1300" dirty="0">
                <a:latin typeface="Poppins Light" panose="02000000000000000000" pitchFamily="2" charset="0"/>
                <a:cs typeface="Poppins Light" panose="02000000000000000000" pitchFamily="2" charset="0"/>
              </a:rPr>
              <a:t>- No sobrecargar.</a:t>
            </a:r>
          </a:p>
          <a:p>
            <a:r>
              <a:rPr lang="es-CO" sz="1300" dirty="0">
                <a:latin typeface="Poppins Light" panose="02000000000000000000" pitchFamily="2" charset="0"/>
                <a:cs typeface="Poppins Light" panose="02000000000000000000" pitchFamily="2" charset="0"/>
              </a:rPr>
              <a:t>- Proteger las puntas.</a:t>
            </a:r>
          </a:p>
          <a:p>
            <a:r>
              <a:rPr lang="es-CO" sz="1300" dirty="0">
                <a:latin typeface="Poppins Light" panose="02000000000000000000" pitchFamily="2" charset="0"/>
                <a:cs typeface="Poppins Light" panose="02000000000000000000" pitchFamily="2" charset="0"/>
              </a:rPr>
              <a:t>- Si se usa doble empaque debe ser papel con papel.</a:t>
            </a:r>
          </a:p>
          <a:p>
            <a:r>
              <a:rPr lang="es-CO" sz="1300" dirty="0">
                <a:solidFill>
                  <a:srgbClr val="06468C"/>
                </a:solidFill>
                <a:latin typeface="Poppins Light" panose="02000000000000000000" pitchFamily="2" charset="0"/>
                <a:cs typeface="Poppins Light" panose="02000000000000000000" pitchFamily="2" charset="0"/>
              </a:rPr>
              <a:t>3. Sellado:</a:t>
            </a:r>
            <a:r>
              <a:rPr lang="es-CO" sz="1300" dirty="0">
                <a:solidFill>
                  <a:srgbClr val="06468C"/>
                </a:solidFill>
                <a:latin typeface="Poppins Medium" panose="02000000000000000000" pitchFamily="2" charset="0"/>
                <a:cs typeface="Poppins Medium" panose="02000000000000000000" pitchFamily="2" charset="0"/>
              </a:rPr>
              <a:t> </a:t>
            </a:r>
          </a:p>
          <a:p>
            <a:r>
              <a:rPr lang="es-CO" sz="1300" dirty="0">
                <a:latin typeface="Poppins Light" panose="02000000000000000000" pitchFamily="2" charset="0"/>
                <a:cs typeface="Poppins Light" panose="02000000000000000000" pitchFamily="2" charset="0"/>
              </a:rPr>
              <a:t>Sellar con termoselladora con los parámetros recomendados:</a:t>
            </a:r>
          </a:p>
          <a:p>
            <a:r>
              <a:rPr lang="es-CO" sz="1300" dirty="0">
                <a:latin typeface="Poppins Light" panose="02000000000000000000" pitchFamily="2" charset="0"/>
                <a:cs typeface="Poppins Light" panose="02000000000000000000" pitchFamily="2" charset="0"/>
              </a:rPr>
              <a:t>- Temperatura 180°C – 200°C.</a:t>
            </a:r>
          </a:p>
          <a:p>
            <a:r>
              <a:rPr lang="es-CO" sz="1300" dirty="0">
                <a:solidFill>
                  <a:srgbClr val="06468C"/>
                </a:solidFill>
                <a:latin typeface="Poppins Light" panose="02000000000000000000" pitchFamily="2" charset="0"/>
                <a:cs typeface="Poppins Light" panose="02000000000000000000" pitchFamily="2" charset="0"/>
              </a:rPr>
              <a:t>4. Post-esterilización:</a:t>
            </a:r>
            <a:r>
              <a:rPr lang="es-CO" sz="1300" dirty="0">
                <a:solidFill>
                  <a:srgbClr val="06468C"/>
                </a:solidFill>
                <a:latin typeface="Poppins Medium" panose="02000000000000000000" pitchFamily="2" charset="0"/>
                <a:cs typeface="Poppins Medium" panose="02000000000000000000" pitchFamily="2" charset="0"/>
              </a:rPr>
              <a:t> </a:t>
            </a:r>
          </a:p>
          <a:p>
            <a:pPr marL="285750" indent="-285750">
              <a:buFontTx/>
              <a:buChar char="-"/>
            </a:pPr>
            <a:r>
              <a:rPr lang="es-ES" sz="1300" dirty="0">
                <a:latin typeface="Poppins Light" panose="02000000000000000000" pitchFamily="2" charset="0"/>
                <a:cs typeface="Poppins Light" panose="02000000000000000000" pitchFamily="2" charset="0"/>
              </a:rPr>
              <a:t>Dejar enfriar.</a:t>
            </a:r>
          </a:p>
          <a:p>
            <a:pPr marL="285750" indent="-285750">
              <a:buFontTx/>
              <a:buChar char="-"/>
            </a:pPr>
            <a:r>
              <a:rPr lang="es-ES" sz="1300" dirty="0">
                <a:latin typeface="Poppins Light" panose="02000000000000000000" pitchFamily="2" charset="0"/>
                <a:cs typeface="Poppins Light" panose="02000000000000000000" pitchFamily="2" charset="0"/>
              </a:rPr>
              <a:t>Verificar: Integridad del empaque, cambio de indicador y sellado intacto.</a:t>
            </a:r>
            <a:endParaRPr lang="es-CO" sz="1300" dirty="0">
              <a:latin typeface="Poppins Light" panose="02000000000000000000" pitchFamily="2" charset="0"/>
              <a:cs typeface="Poppins Light" panose="02000000000000000000" pitchFamily="2" charset="0"/>
            </a:endParaRPr>
          </a:p>
          <a:p>
            <a:endParaRPr lang="es-CO" sz="1300" dirty="0">
              <a:latin typeface="Poppins Light" panose="02000000000000000000" pitchFamily="2" charset="0"/>
              <a:cs typeface="Poppins Light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25310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644644E5-FE3A-E855-9815-1BE6E06F3ABC}"/>
              </a:ext>
            </a:extLst>
          </p:cNvPr>
          <p:cNvSpPr txBox="1"/>
          <p:nvPr/>
        </p:nvSpPr>
        <p:spPr>
          <a:xfrm>
            <a:off x="314004" y="1794564"/>
            <a:ext cx="6635773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1300" dirty="0">
                <a:solidFill>
                  <a:srgbClr val="06468C"/>
                </a:solidFill>
                <a:latin typeface="Poppins Medium" panose="02000000000000000000" pitchFamily="2" charset="0"/>
                <a:cs typeface="Poppins Medium" panose="02000000000000000000" pitchFamily="2" charset="0"/>
              </a:rPr>
              <a:t>Condiciones de almacenamiento: </a:t>
            </a:r>
          </a:p>
          <a:p>
            <a:pPr marL="285750" indent="-285750" algn="just">
              <a:buFontTx/>
              <a:buChar char="-"/>
            </a:pPr>
            <a:r>
              <a:rPr lang="es-ES" sz="1300" dirty="0">
                <a:latin typeface="Poppins Light" panose="02000000000000000000" pitchFamily="2" charset="0"/>
                <a:cs typeface="Poppins Light" panose="02000000000000000000" pitchFamily="2" charset="0"/>
              </a:rPr>
              <a:t>Temperatura en un rango de 10-30°C.</a:t>
            </a:r>
          </a:p>
          <a:p>
            <a:pPr marL="285750" indent="-285750" algn="just">
              <a:buFontTx/>
              <a:buChar char="-"/>
            </a:pPr>
            <a:r>
              <a:rPr lang="es-ES" sz="1300" dirty="0">
                <a:latin typeface="Poppins Light" panose="02000000000000000000" pitchFamily="2" charset="0"/>
                <a:cs typeface="Poppins Light" panose="02000000000000000000" pitchFamily="2" charset="0"/>
              </a:rPr>
              <a:t>Humedad relativa entre 30-70 %. </a:t>
            </a:r>
          </a:p>
          <a:p>
            <a:pPr algn="just"/>
            <a:r>
              <a:rPr lang="es-ES" sz="1300" dirty="0">
                <a:latin typeface="Poppins Light" panose="02000000000000000000" pitchFamily="2" charset="0"/>
                <a:cs typeface="Poppins Light" panose="02000000000000000000" pitchFamily="2" charset="0"/>
              </a:rPr>
              <a:t>Almacenarse  protegido de exposición a la luz solar e iluminación artificial.</a:t>
            </a:r>
          </a:p>
          <a:p>
            <a:pPr algn="just"/>
            <a:r>
              <a:rPr lang="es-ES" sz="1300" dirty="0">
                <a:latin typeface="Poppins Light" panose="02000000000000000000" pitchFamily="2" charset="0"/>
                <a:cs typeface="Poppins Light" panose="02000000000000000000" pitchFamily="2" charset="0"/>
              </a:rPr>
              <a:t>Este producto al igual que todos los indicadores químicos, debe almacenarse alejado de agentes esterilizantes.</a:t>
            </a:r>
            <a:endParaRPr lang="es-CO" sz="1300" dirty="0">
              <a:latin typeface="Poppins Light" panose="02000000000000000000" pitchFamily="2" charset="0"/>
              <a:cs typeface="Poppins Light" panose="02000000000000000000" pitchFamily="2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8170B78A-01F0-D853-D052-3DE745C086AE}"/>
              </a:ext>
            </a:extLst>
          </p:cNvPr>
          <p:cNvSpPr txBox="1"/>
          <p:nvPr/>
        </p:nvSpPr>
        <p:spPr>
          <a:xfrm>
            <a:off x="314004" y="3260763"/>
            <a:ext cx="6768752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1300" dirty="0">
                <a:solidFill>
                  <a:srgbClr val="06468C"/>
                </a:solidFill>
                <a:latin typeface="Poppins Medium" panose="02000000000000000000" pitchFamily="2" charset="0"/>
                <a:cs typeface="Poppins Medium" panose="02000000000000000000" pitchFamily="2" charset="0"/>
              </a:rPr>
              <a:t>Condiciones de transporte: </a:t>
            </a:r>
            <a:r>
              <a:rPr lang="es-CO" sz="1300" dirty="0">
                <a:latin typeface="Poppins Light" panose="02000000000000000000" pitchFamily="2" charset="0"/>
                <a:cs typeface="Poppins Light" panose="02000000000000000000" pitchFamily="2" charset="0"/>
              </a:rPr>
              <a:t>T</a:t>
            </a:r>
            <a:r>
              <a:rPr lang="es-ES" sz="1300" dirty="0">
                <a:latin typeface="Poppins Light" panose="02000000000000000000" pitchFamily="2" charset="0"/>
                <a:cs typeface="Poppins Light" panose="02000000000000000000" pitchFamily="2" charset="0"/>
              </a:rPr>
              <a:t>ransportar en cajas cerradas y reforzadas para evitar golpes. </a:t>
            </a:r>
          </a:p>
          <a:p>
            <a:pPr algn="just"/>
            <a:r>
              <a:rPr lang="es-ES" sz="1300" dirty="0">
                <a:latin typeface="Poppins Light" panose="02000000000000000000" pitchFamily="2" charset="0"/>
                <a:cs typeface="Poppins Light" panose="02000000000000000000" pitchFamily="2" charset="0"/>
              </a:rPr>
              <a:t>El transporte de este producto no implica ningún riesgo alguno para la salud de las personas.</a:t>
            </a:r>
            <a:endParaRPr lang="es-CO" sz="1300" dirty="0">
              <a:latin typeface="Poppins Light" panose="02000000000000000000" pitchFamily="2" charset="0"/>
              <a:cs typeface="Poppins Light" panose="02000000000000000000" pitchFamily="2" charset="0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C0CFF19B-39DA-A7AC-6E20-D3336BD6C310}"/>
              </a:ext>
            </a:extLst>
          </p:cNvPr>
          <p:cNvSpPr txBox="1"/>
          <p:nvPr/>
        </p:nvSpPr>
        <p:spPr>
          <a:xfrm>
            <a:off x="330360" y="4326852"/>
            <a:ext cx="6736040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ES" sz="1300" dirty="0">
                <a:solidFill>
                  <a:srgbClr val="06468C"/>
                </a:solidFill>
                <a:latin typeface="Poppins Medium" panose="02000000000000000000" pitchFamily="2" charset="0"/>
                <a:cs typeface="Poppins Medium" panose="02000000000000000000" pitchFamily="2" charset="0"/>
              </a:rPr>
              <a:t>Nota: </a:t>
            </a:r>
            <a:r>
              <a:rPr lang="es-ES" sz="1300" dirty="0">
                <a:latin typeface="Poppins Light" panose="02000000000000000000" pitchFamily="2" charset="0"/>
                <a:cs typeface="Poppins Light" panose="02000000000000000000" pitchFamily="2" charset="0"/>
              </a:rPr>
              <a:t>El inadecuado cumplimiento de los parámetros de conservación del producto puede afectar el funcionamiento, la permeabilidad del papel a los agentes esterilizantes, alterar el color final de los indicadores químicos y la efectividad de la barrera estéril que proporciona.</a:t>
            </a:r>
          </a:p>
          <a:p>
            <a:pPr algn="just"/>
            <a:r>
              <a:rPr lang="es-ES" sz="1300" b="1" dirty="0">
                <a:latin typeface="Poppins Light" panose="02000000000000000000" pitchFamily="2" charset="0"/>
                <a:cs typeface="Poppins Light" panose="02000000000000000000" pitchFamily="2" charset="0"/>
              </a:rPr>
              <a:t>No utilizar el producto después de su fecha de vencimiento.</a:t>
            </a:r>
          </a:p>
          <a:p>
            <a:pPr algn="just"/>
            <a:r>
              <a:rPr lang="es-ES" sz="1300" b="1" dirty="0">
                <a:latin typeface="Poppins Light" panose="02000000000000000000" pitchFamily="2" charset="0"/>
                <a:cs typeface="Poppins Light" panose="02000000000000000000" pitchFamily="2" charset="0"/>
              </a:rPr>
              <a:t>No reusar el producto por ningún motivo.</a:t>
            </a:r>
          </a:p>
          <a:p>
            <a:pPr algn="just"/>
            <a:endParaRPr lang="es-CO" sz="1600" dirty="0">
              <a:latin typeface="Barlow Condensed" panose="00000506000000000000" pitchFamily="2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F915EBBC-EF88-BEA0-8239-A2999561D667}"/>
              </a:ext>
            </a:extLst>
          </p:cNvPr>
          <p:cNvSpPr txBox="1"/>
          <p:nvPr/>
        </p:nvSpPr>
        <p:spPr>
          <a:xfrm>
            <a:off x="109017" y="685617"/>
            <a:ext cx="5154865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300" b="1" dirty="0">
                <a:solidFill>
                  <a:srgbClr val="053C79"/>
                </a:solidFill>
                <a:latin typeface="Poppins" panose="02000000000000000000" pitchFamily="2" charset="0"/>
                <a:cs typeface="Poppins" panose="02000000000000000000" pitchFamily="2" charset="0"/>
              </a:rPr>
              <a:t>PAPEL GRADO MÉDICO PLANO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AFF0B57C-42D1-9CF5-187B-BF3C2D7BF419}"/>
              </a:ext>
            </a:extLst>
          </p:cNvPr>
          <p:cNvSpPr txBox="1"/>
          <p:nvPr/>
        </p:nvSpPr>
        <p:spPr>
          <a:xfrm>
            <a:off x="330360" y="5746884"/>
            <a:ext cx="6768752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300" dirty="0">
                <a:solidFill>
                  <a:srgbClr val="06468C"/>
                </a:solidFill>
                <a:latin typeface="Poppins Medium" panose="02000000000000000000" pitchFamily="2" charset="0"/>
                <a:cs typeface="Poppins Medium" panose="02000000000000000000" pitchFamily="2" charset="0"/>
              </a:rPr>
              <a:t>Medidas:</a:t>
            </a:r>
            <a:endParaRPr lang="es-CO" sz="1300" dirty="0">
              <a:latin typeface="Poppins Light" panose="02000000000000000000" pitchFamily="2" charset="0"/>
              <a:cs typeface="Poppins Light" panose="02000000000000000000" pitchFamily="2" charset="0"/>
            </a:endParaRP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D3FAD26A-9F5A-7393-98BB-BADE45AC11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4657114"/>
              </p:ext>
            </p:extLst>
          </p:nvPr>
        </p:nvGraphicFramePr>
        <p:xfrm>
          <a:off x="840880" y="6228283"/>
          <a:ext cx="5715000" cy="1885950"/>
        </p:xfrm>
        <a:graphic>
          <a:graphicData uri="http://schemas.openxmlformats.org/drawingml/2006/table">
            <a:tbl>
              <a:tblPr/>
              <a:tblGrid>
                <a:gridCol w="1282700">
                  <a:extLst>
                    <a:ext uri="{9D8B030D-6E8A-4147-A177-3AD203B41FA5}">
                      <a16:colId xmlns:a16="http://schemas.microsoft.com/office/drawing/2014/main" val="1122322037"/>
                    </a:ext>
                  </a:extLst>
                </a:gridCol>
                <a:gridCol w="4432300">
                  <a:extLst>
                    <a:ext uri="{9D8B030D-6E8A-4147-A177-3AD203B41FA5}">
                      <a16:colId xmlns:a16="http://schemas.microsoft.com/office/drawing/2014/main" val="1878222818"/>
                    </a:ext>
                  </a:extLst>
                </a:gridCol>
              </a:tblGrid>
              <a:tr h="20955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300" b="1" i="0" u="none" strike="noStrike" dirty="0">
                          <a:solidFill>
                            <a:schemeClr val="bg1"/>
                          </a:solidFill>
                          <a:effectLst/>
                          <a:latin typeface="PoPPINS LIGHT" panose="00000400000000000000" pitchFamily="2" charset="0"/>
                        </a:rPr>
                        <a:t>REFERENCIA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3C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300" b="1" i="0" u="none" strike="noStrike" dirty="0">
                          <a:solidFill>
                            <a:schemeClr val="bg1"/>
                          </a:solidFill>
                          <a:effectLst/>
                          <a:latin typeface="PoPPINS LIGHT" panose="00000400000000000000" pitchFamily="2" charset="0"/>
                        </a:rPr>
                        <a:t>DESCRIPCIÓN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3C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5207603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300" b="0" i="0" u="none" strike="noStrike">
                          <a:effectLst/>
                          <a:latin typeface="PoPPINS LIGHT" panose="00000400000000000000" pitchFamily="2" charset="0"/>
                        </a:rPr>
                        <a:t>32001YFSR-050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300" b="0" i="0" u="none" strike="noStrike">
                          <a:effectLst/>
                          <a:latin typeface="PoPPINS LIGHT" panose="00000400000000000000" pitchFamily="2" charset="0"/>
                        </a:rPr>
                        <a:t>ROLLO PAPEL GRADO MEDICO PLANO 50 mm * 200 m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24406177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300" b="0" i="0" u="none" strike="noStrike">
                          <a:effectLst/>
                          <a:latin typeface="PoPPINS LIGHT" panose="00000400000000000000" pitchFamily="2" charset="0"/>
                        </a:rPr>
                        <a:t>32001YFSR-075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300" b="0" i="0" u="none" strike="noStrike">
                          <a:effectLst/>
                          <a:latin typeface="PoPPINS LIGHT" panose="00000400000000000000" pitchFamily="2" charset="0"/>
                        </a:rPr>
                        <a:t>ROLLO PAPEL GRADO MEDICO  PLANO 75 mm * 200 m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6201268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300" b="0" i="0" u="none" strike="noStrike">
                          <a:effectLst/>
                          <a:latin typeface="PoPPINS LIGHT" panose="00000400000000000000" pitchFamily="2" charset="0"/>
                        </a:rPr>
                        <a:t>32001YFSR-100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300" b="0" i="0" u="none" strike="noStrike">
                          <a:effectLst/>
                          <a:latin typeface="PoPPINS LIGHT" panose="00000400000000000000" pitchFamily="2" charset="0"/>
                        </a:rPr>
                        <a:t>ROLLO PAPEL GRADO MEDICO  PLANO 100 mm * 200 m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9412349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300" b="0" i="0" u="none" strike="noStrike">
                          <a:effectLst/>
                          <a:latin typeface="PoPPINS LIGHT" panose="00000400000000000000" pitchFamily="2" charset="0"/>
                        </a:rPr>
                        <a:t>32001YFSR-150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300" b="0" i="0" u="none" strike="noStrike">
                          <a:effectLst/>
                          <a:latin typeface="PoPPINS LIGHT" panose="00000400000000000000" pitchFamily="2" charset="0"/>
                        </a:rPr>
                        <a:t>ROLLO PAPEL GRADO MEDICO  PLANO 150 mm * 200 m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80007924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300" b="0" i="0" u="none" strike="noStrike">
                          <a:effectLst/>
                          <a:latin typeface="PoPPINS LIGHT" panose="00000400000000000000" pitchFamily="2" charset="0"/>
                        </a:rPr>
                        <a:t>32001YFSR-200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300" b="0" i="0" u="none" strike="noStrike">
                          <a:effectLst/>
                          <a:latin typeface="PoPPINS LIGHT" panose="00000400000000000000" pitchFamily="2" charset="0"/>
                        </a:rPr>
                        <a:t>ROLLO PAPEL GRADO MEDICO  PLANO 200 mm * 200 m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567541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300" b="0" i="0" u="none" strike="noStrike">
                          <a:effectLst/>
                          <a:latin typeface="PoPPINS LIGHT" panose="00000400000000000000" pitchFamily="2" charset="0"/>
                        </a:rPr>
                        <a:t>32001YFSR-250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300" b="0" i="0" u="none" strike="noStrike">
                          <a:effectLst/>
                          <a:latin typeface="PoPPINS LIGHT" panose="00000400000000000000" pitchFamily="2" charset="0"/>
                        </a:rPr>
                        <a:t>ROLLO PAPEL GRADO MEDICO  PLANO 250 mm * 200 m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9730293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300" b="0" i="0" u="none" strike="noStrike">
                          <a:effectLst/>
                          <a:latin typeface="PoPPINS LIGHT" panose="00000400000000000000" pitchFamily="2" charset="0"/>
                        </a:rPr>
                        <a:t>32001YFSR-300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300" b="0" i="0" u="none" strike="noStrike">
                          <a:effectLst/>
                          <a:latin typeface="PoPPINS LIGHT" panose="00000400000000000000" pitchFamily="2" charset="0"/>
                        </a:rPr>
                        <a:t>ROLLO PAPEL GRADO MEDICO  PLANO 300 mm * 200 m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42052255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300" b="0" i="0" u="none" strike="noStrike">
                          <a:effectLst/>
                          <a:latin typeface="PoPPINS LIGHT" panose="00000400000000000000" pitchFamily="2" charset="0"/>
                        </a:rPr>
                        <a:t>32001YFSR-400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300" b="0" i="0" u="none" strike="noStrike" dirty="0">
                          <a:effectLst/>
                          <a:latin typeface="PoPPINS LIGHT" panose="00000400000000000000" pitchFamily="2" charset="0"/>
                        </a:rPr>
                        <a:t>ROLLO PAPEL GRADO MEDICO  PLANO 400 mm * 200 m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18739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497183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4234</TotalTime>
  <Words>702</Words>
  <Application>Microsoft Office PowerPoint</Application>
  <PresentationFormat>Personalizado</PresentationFormat>
  <Paragraphs>75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11" baseType="lpstr">
      <vt:lpstr>Arial</vt:lpstr>
      <vt:lpstr>Calibri</vt:lpstr>
      <vt:lpstr>Poppins Light</vt:lpstr>
      <vt:lpstr>Poppins</vt:lpstr>
      <vt:lpstr>Barlow Condensed</vt:lpstr>
      <vt:lpstr>Poppins Medium</vt:lpstr>
      <vt:lpstr>Poppins Light</vt:lpstr>
      <vt:lpstr>Tema de Office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Isabel Ruiz (Analista de Mercadeo)</dc:creator>
  <cp:lastModifiedBy>Andrea Cardona (Jefe Calidad &amp; Directora Tecnica)</cp:lastModifiedBy>
  <cp:revision>109</cp:revision>
  <dcterms:created xsi:type="dcterms:W3CDTF">2017-11-14T16:31:42Z</dcterms:created>
  <dcterms:modified xsi:type="dcterms:W3CDTF">2026-03-18T16:02:26Z</dcterms:modified>
</cp:coreProperties>
</file>